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74" r:id="rId4"/>
    <p:sldId id="321" r:id="rId5"/>
    <p:sldId id="323" r:id="rId6"/>
    <p:sldId id="316" r:id="rId7"/>
    <p:sldId id="320" r:id="rId8"/>
    <p:sldId id="29815" r:id="rId9"/>
    <p:sldId id="2147376201" r:id="rId10"/>
    <p:sldId id="324" r:id="rId11"/>
    <p:sldId id="325" r:id="rId12"/>
    <p:sldId id="29816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01D"/>
    <a:srgbClr val="E01F1D"/>
    <a:srgbClr val="C11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2E7D2-603E-4F63-868F-1FADB8885F5B}" v="13" dt="2025-10-21T15:06:09.718"/>
  </p1510:revLst>
</p1510:revInfo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iddels stil 1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iddels stil 1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>
        <p:guide orient="horz" pos="216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933CFC4-F6B3-CA40-B922-5A7B7FFE2F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252694" y="264560"/>
            <a:ext cx="4134753" cy="607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nb-NO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545CCE7-0AB3-974C-B32D-AA8986DCD8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47121" y="8693155"/>
            <a:ext cx="1040326" cy="18628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FF52DC92-AE31-C54B-9164-5BCA08F2C5F4}" type="datetime1">
              <a:rPr lang="nb-NO" sz="900" smtClean="0">
                <a:latin typeface="Arial" panose="020B0604020202020204" pitchFamily="34" charset="0"/>
                <a:cs typeface="Arial" panose="020B0604020202020204" pitchFamily="34" charset="0"/>
              </a:rPr>
              <a:t>21.10.2025</a:t>
            </a:fld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962DBA-38AA-1C46-AFD1-6742613E5A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70553" y="8693155"/>
            <a:ext cx="4802660" cy="18628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9C63697-363D-B245-8BAF-228FABEFBC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61355" y="8693155"/>
            <a:ext cx="395057" cy="18628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algn="l"/>
            <a:fld id="{A14F1C72-229D-B04D-8A87-850C097B6329}" type="slidenum">
              <a:rPr lang="nb-NO"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B78B332-EF42-2A47-8269-0E913B863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34282"/>
            <a:ext cx="1445105" cy="4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5275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11" name="Plassholder for dato 2">
            <a:extLst>
              <a:ext uri="{FF2B5EF4-FFF2-40B4-BE49-F238E27FC236}">
                <a16:creationId xmlns:a16="http://schemas.microsoft.com/office/drawing/2014/main" id="{79CD142F-2D9C-774B-8482-D0AE03FF2A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59397" y="8693155"/>
            <a:ext cx="1012804" cy="18628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41231367-9176-9A4A-8565-58EECFF9F5C0}" type="datetime1">
              <a:rPr lang="nb-NO" sz="900" smtClean="0">
                <a:latin typeface="Arial" panose="020B0604020202020204" pitchFamily="34" charset="0"/>
                <a:cs typeface="Arial" panose="020B0604020202020204" pitchFamily="34" charset="0"/>
              </a:rPr>
              <a:t>21.10.2025</a:t>
            </a:fld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ssholder for bunntekst 3">
            <a:extLst>
              <a:ext uri="{FF2B5EF4-FFF2-40B4-BE49-F238E27FC236}">
                <a16:creationId xmlns:a16="http://schemas.microsoft.com/office/drawing/2014/main" id="{DFE24522-C6A8-A84F-A227-DD92C1718B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70553" y="8693155"/>
            <a:ext cx="4634342" cy="18628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assholder for lysbildenummer 4">
            <a:extLst>
              <a:ext uri="{FF2B5EF4-FFF2-40B4-BE49-F238E27FC236}">
                <a16:creationId xmlns:a16="http://schemas.microsoft.com/office/drawing/2014/main" id="{D42E0F52-9A06-AF40-B3F2-6609E5968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46109" y="8693155"/>
            <a:ext cx="610304" cy="18628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algn="l"/>
            <a:fld id="{A14F1C72-229D-B04D-8A87-850C097B6329}" type="slidenum">
              <a:rPr lang="nb-NO"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ssholder for topptekst 1">
            <a:extLst>
              <a:ext uri="{FF2B5EF4-FFF2-40B4-BE49-F238E27FC236}">
                <a16:creationId xmlns:a16="http://schemas.microsoft.com/office/drawing/2014/main" id="{3B935A14-F688-6F43-B1AE-ED0193815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591809" y="358044"/>
            <a:ext cx="3580391" cy="4490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nb-NO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DEA7E9B0-02C2-3C46-A4A8-E2D09E7A7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7766"/>
            <a:ext cx="1445105" cy="4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059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ANGF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453"/>
          <a:stretch/>
        </p:blipFill>
        <p:spPr>
          <a:xfrm>
            <a:off x="0" y="1412874"/>
            <a:ext cx="12192000" cy="544512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alpha val="37000"/>
                </a:schemeClr>
              </a:gs>
            </a:gsLst>
            <a:lin ang="5400000" scaled="0"/>
          </a:gradFill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5EA69D-8828-8349-91AB-E094E0EE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F740F1-044F-8A48-8A4B-19BF6A20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4FA9D77-7A69-6645-98FE-081527F90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5" y="295200"/>
            <a:ext cx="3327188" cy="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ørk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C488-802A-4D40-88AF-EEAEB3E47E52}" type="datetime1">
              <a:rPr lang="nb-NO" smtClean="0"/>
              <a:t>21.10.2025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50C2A493-DA8F-A448-8923-BD11148A9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A9D602EA-5541-C14F-A865-0DB117556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1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B8-B263-E448-AAFE-8E50A9D1AEC4}" type="datetime1">
              <a:rPr lang="nb-NO" smtClean="0"/>
              <a:t>21.10.2025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FB5A035-3596-2349-8AAE-14C9534BD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DEF4ECDC-CE1C-B940-AF40-931AA22F5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5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lys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E3F3-BFCE-4546-88BE-13B874C0026C}" type="datetime1">
              <a:rPr lang="nb-NO" smtClean="0"/>
              <a:t>21.10.2025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7EF0DE4-E027-7148-93C2-9C7F14C31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C47F1A07-A366-9A4C-8443-E8472A739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ørk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2977-7AE5-2543-B2D1-1C475ACF0311}" type="datetime1">
              <a:rPr lang="nb-NO" smtClean="0"/>
              <a:t>21.10.2025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19B0525-BE64-0F45-8A69-48B0CB40D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0ED6679C-FB2E-1F48-AD42-3882C1CAD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 ar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8BD1-5323-D247-92E3-796D4815D037}" type="datetime1">
              <a:rPr lang="nb-NO" smtClean="0"/>
              <a:t>21.10.2025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AFB1D3B-AAEC-FD44-B521-C162D2930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E3288375-4451-E342-827E-3221668E6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FF59-714F-F040-8F3B-B0A9A12BC4EC}" type="datetime1">
              <a:rPr lang="nb-NO" smtClean="0"/>
              <a:t>21.10.2025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på beig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A7EC28C-AEE2-8143-B69F-5D9287E7BFC4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17B9-5504-114C-858A-25172CEE0384}" type="datetime1">
              <a:rPr lang="nb-NO" smtClean="0"/>
              <a:t>21.10.2025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på beig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A7EC28C-AEE2-8143-B69F-5D9287E7BFC4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49" y="1412875"/>
            <a:ext cx="4846639" cy="479509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553-4FBC-1D4E-926A-2F125E0E1098}" type="datetime1">
              <a:rPr lang="nb-NO" smtClean="0"/>
              <a:t>21.10.2025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8F31A962-CF8C-A14F-A38E-166E9EB150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7162" y="1412875"/>
            <a:ext cx="4846637" cy="4502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6550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på beige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E42A72B-0452-024A-98A7-6B8A8391611C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81A3C02-BA56-E849-89D1-F8135BB6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6C7DC1-F48A-BB48-8834-DFFAF312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652E01-0338-354F-A2B7-B32946CF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164" y="1412875"/>
            <a:ext cx="4857750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CF0D1D-925E-1747-8334-A31CABE8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8D45-90A1-2340-A9C8-184304C6C76C}" type="datetime1">
              <a:rPr lang="nb-NO" smtClean="0"/>
              <a:t>21.10.2025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7DA54C-0B26-024F-A11E-64B0E4FE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61FD73-04A0-8641-9EB8-1FB9001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A3C02-BA56-E849-89D1-F8135BB6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6C7DC1-F48A-BB48-8834-DFFAF312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652E01-0338-354F-A2B7-B32946CF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164" y="1412875"/>
            <a:ext cx="4857750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CF0D1D-925E-1747-8334-A31CABE8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DC1-151D-BA44-A5D2-4C17379FBE95}" type="datetime1">
              <a:rPr lang="nb-NO" smtClean="0"/>
              <a:t>21.10.2025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7DA54C-0B26-024F-A11E-64B0E4FE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61FD73-04A0-8641-9EB8-1FB9001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0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V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" y="1412875"/>
            <a:ext cx="12191999" cy="544512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E83505AC-2FFD-AA4D-BCF7-6F3903101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EDCDDA7-C846-6B40-A401-3A908CC20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4FA9D77-7A69-6645-98FE-081527F90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5" y="295200"/>
            <a:ext cx="3327188" cy="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C2699F-F053-B648-853B-39A704DC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95470"/>
            <a:ext cx="10155237" cy="68560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91D0C9-301F-EC4A-8533-5C61ACCF6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969" y="1422400"/>
            <a:ext cx="4836820" cy="46408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00DAB7-B5FA-5F40-BCCE-77A171854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150" y="2045556"/>
            <a:ext cx="4836820" cy="38678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3B77BF-050B-4246-97E1-E91A76B6D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0154" y="1422400"/>
            <a:ext cx="4860640" cy="46408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5271C5-6B40-FC44-A294-ADE60C828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2000" y="2045556"/>
            <a:ext cx="4860641" cy="38678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6615B01-1B0C-A54E-B31E-C540FE5F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8C3-DFC1-AA47-8AAF-68EA99F67A7A}" type="datetime1">
              <a:rPr lang="nb-NO" smtClean="0"/>
              <a:t>21.10.2025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D7D1708-0EA4-2840-8374-5986EBE3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3492B15-B52D-4641-8CD3-22AAF4E6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4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2351-3DBC-1E42-9EB7-3919101443EA}" type="datetime1">
              <a:rPr lang="nb-NO" smtClean="0"/>
              <a:t>21.10.2025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A93-17DF-754D-BA19-80BFC329E1EE}" type="datetime1">
              <a:rPr lang="nb-NO" smtClean="0"/>
              <a:t>21.10.2025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9"/>
            <a:ext cx="12192000" cy="48069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42570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F309-5801-2E48-9DBB-0DF32B72E669}" type="datetime1">
              <a:rPr lang="nb-NO" smtClean="0"/>
              <a:t>21.10.2025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9"/>
            <a:ext cx="6046788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E00462E-89E8-1346-85E5-0972E4CD66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46788" y="1106489"/>
            <a:ext cx="6145211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0872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40AC-4FA0-734E-B722-435B02DE19E5}" type="datetime1">
              <a:rPr lang="nb-NO" smtClean="0"/>
              <a:t>21.10.2025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8"/>
            <a:ext cx="2986259" cy="494510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AEDB428C-3618-E343-B0EC-39DCFF276A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94207" y="1106489"/>
            <a:ext cx="3058147" cy="495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DA598E21-2324-D045-BC48-E189D45CEC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60302" y="1112792"/>
            <a:ext cx="3022283" cy="4945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3F78A8F7-779F-7D47-BDE1-55B6796D32C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0533" y="1106489"/>
            <a:ext cx="3101467" cy="495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6740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1DCF-1918-4C4C-9A69-41E3605AD29C}" type="datetime1">
              <a:rPr lang="nb-NO" smtClean="0"/>
              <a:t>21.10.2025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4FA60B4-7339-534E-B8F1-DD5BE816C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380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C585E74F-1E52-E843-8AB0-068406E3AD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7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EFC33128-C32F-CE4F-92AC-7C350A3F30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2894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813556B4-7B1D-CA47-8245-FD9304650F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651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8">
            <a:extLst>
              <a:ext uri="{FF2B5EF4-FFF2-40B4-BE49-F238E27FC236}">
                <a16:creationId xmlns:a16="http://schemas.microsoft.com/office/drawing/2014/main" id="{54813E33-A7C3-A54B-B54A-8B63515FD5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4079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96B28FC9-4A4D-7C4A-88F5-47C91030E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innhold 2">
            <a:extLst>
              <a:ext uri="{FF2B5EF4-FFF2-40B4-BE49-F238E27FC236}">
                <a16:creationId xmlns:a16="http://schemas.microsoft.com/office/drawing/2014/main" id="{429752CA-7A42-0849-87C9-72D678B643C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264149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innhold 2">
            <a:extLst>
              <a:ext uri="{FF2B5EF4-FFF2-40B4-BE49-F238E27FC236}">
                <a16:creationId xmlns:a16="http://schemas.microsoft.com/office/drawing/2014/main" id="{8E0E3A1E-92CF-0F4B-8A00-2DCEF961A4A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334498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innhold 2">
            <a:extLst>
              <a:ext uri="{FF2B5EF4-FFF2-40B4-BE49-F238E27FC236}">
                <a16:creationId xmlns:a16="http://schemas.microsoft.com/office/drawing/2014/main" id="{4EF16705-5C4C-2148-96A2-D20FD60AA51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404846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innhold 2">
            <a:extLst>
              <a:ext uri="{FF2B5EF4-FFF2-40B4-BE49-F238E27FC236}">
                <a16:creationId xmlns:a16="http://schemas.microsoft.com/office/drawing/2014/main" id="{C9CAD682-E4AA-C54A-BE34-ADC18703E49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475194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080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88AF-94CD-3A41-B0C9-860355A484D9}" type="datetime1">
              <a:rPr lang="nb-NO" smtClean="0"/>
              <a:t>21.10.2025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E00462E-89E8-1346-85E5-0972E4CD66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07163" y="1106489"/>
            <a:ext cx="5684837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0CB7645A-D68F-7D4D-8F4C-9ED199B06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158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7781-5841-0545-94B4-A4AE503F6D37}" type="datetime1">
              <a:rPr lang="nb-NO" smtClean="0"/>
              <a:t>21.10.2025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578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10273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E906EA8-A6E9-7B43-9BBC-5212D3FF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9ACF-6715-4441-9984-DAFED964973A}" type="datetime1">
              <a:rPr lang="nb-NO" smtClean="0"/>
              <a:t>21.10.2025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CD01342-560C-074D-98F1-8ECE5326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DFCEEA-6F9B-CE45-80EC-32AFEF36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0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id="{CC6DADBD-04F2-4E4C-BD49-3C818FEC0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12873"/>
            <a:ext cx="12191999" cy="544512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C895412-AA92-8E46-A05A-70AE1BBC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5C884B76-4A8B-ED4E-9A36-9BF3079E7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4FA9D77-7A69-6645-98FE-081527F90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5" y="295200"/>
            <a:ext cx="3327188" cy="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5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C395-3575-4948-81CC-66647015D2BE}" type="datetime1">
              <a:rPr lang="nb-NO" smtClean="0"/>
              <a:t>21.10.2025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tel 1">
            <a:extLst>
              <a:ext uri="{FF2B5EF4-FFF2-40B4-BE49-F238E27FC236}">
                <a16:creationId xmlns:a16="http://schemas.microsoft.com/office/drawing/2014/main" id="{D699F10D-90AA-044A-8891-688BB3481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1412875"/>
            <a:ext cx="10164763" cy="1419035"/>
          </a:xfrm>
        </p:spPr>
        <p:txBody>
          <a:bodyPr anchor="t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ENER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875"/>
            <a:ext cx="12192000" cy="54451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5EA69D-8828-8349-91AB-E094E0EE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F740F1-044F-8A48-8A4B-19BF6A20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4FA9D77-7A69-6645-98FE-081527F90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5" y="295200"/>
            <a:ext cx="3327188" cy="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på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4FA9D77-7A69-6645-98FE-081527F90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5" y="295200"/>
            <a:ext cx="3327188" cy="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V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på ikonet for å legge til et bilde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8B6C8F4-23A8-D24D-8CC4-81825D600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1999" cy="1412875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4FA9D77-7A69-6645-98FE-081527F90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5" y="295200"/>
            <a:ext cx="3327188" cy="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904BEF1-1CD8-A743-811D-73148A23A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"/>
            <a:ext cx="12191999" cy="1412877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på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4FA9D77-7A69-6645-98FE-081527F90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5" y="295200"/>
            <a:ext cx="3327188" cy="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ENER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518BFF7-683C-DC46-B39A-D44E9E85E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604"/>
            <a:ext cx="12192000" cy="1433479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på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4FA9D77-7A69-6645-98FE-081527F90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5" y="295200"/>
            <a:ext cx="3327188" cy="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-1"/>
            <a:ext cx="12192000" cy="605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4A6E-506E-C449-897F-F382653A532B}" type="datetime1">
              <a:rPr lang="nb-NO" smtClean="0"/>
              <a:t>21.10.2025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A63D257-CC7B-3F48-A358-8BE06DC3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6D1C8D4-22DD-274E-9D1B-3FEBDABC9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F0E95F-56BD-804D-85FC-1942D0D9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8" y="295469"/>
            <a:ext cx="10153651" cy="68560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 noProof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1F666E-1E7F-4445-B72A-FA80E520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49" y="1412879"/>
            <a:ext cx="10164763" cy="44988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b-NO" noProof="0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FEE1F8-60B7-0545-862C-1B03D1E13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87069" y="6420061"/>
            <a:ext cx="2066730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11C24-D51B-E243-B43F-E5BB372B2132}" type="datetime1">
              <a:rPr lang="nb-NO" smtClean="0"/>
              <a:t>21.10.2025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785288-01D2-3849-BF28-CA48ADBB3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973" y="6420061"/>
            <a:ext cx="6526176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Sett inn  navnet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4673A0-B9CD-4A42-99EA-8144B5DB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420061"/>
            <a:ext cx="556182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BE5B-82D4-7B45-B621-F2930689C3E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D0E3B3F-98C2-D142-8A09-F609529E4E23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5" y="6246349"/>
            <a:ext cx="1489826" cy="406220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85F36DB-C605-7241-A5F1-E39B21B03E75}"/>
              </a:ext>
            </a:extLst>
          </p:cNvPr>
          <p:cNvCxnSpPr>
            <a:cxnSpLocks/>
          </p:cNvCxnSpPr>
          <p:nvPr userDrawn="1"/>
        </p:nvCxnSpPr>
        <p:spPr>
          <a:xfrm>
            <a:off x="0" y="6057900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3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59" r:id="rId2"/>
    <p:sldLayoutId id="2147483657" r:id="rId3"/>
    <p:sldLayoutId id="2147483674" r:id="rId4"/>
    <p:sldLayoutId id="2147483679" r:id="rId5"/>
    <p:sldLayoutId id="2147483660" r:id="rId6"/>
    <p:sldLayoutId id="2147483676" r:id="rId7"/>
    <p:sldLayoutId id="2147483678" r:id="rId8"/>
    <p:sldLayoutId id="2147483649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0" r:id="rId15"/>
    <p:sldLayoutId id="2147483671" r:id="rId16"/>
    <p:sldLayoutId id="2147483672" r:id="rId17"/>
    <p:sldLayoutId id="2147483680" r:id="rId18"/>
    <p:sldLayoutId id="2147483652" r:id="rId19"/>
    <p:sldLayoutId id="2147483653" r:id="rId20"/>
    <p:sldLayoutId id="2147483654" r:id="rId21"/>
    <p:sldLayoutId id="2147483661" r:id="rId22"/>
    <p:sldLayoutId id="2147483663" r:id="rId23"/>
    <p:sldLayoutId id="2147483665" r:id="rId24"/>
    <p:sldLayoutId id="2147483681" r:id="rId25"/>
    <p:sldLayoutId id="2147483664" r:id="rId26"/>
    <p:sldLayoutId id="2147483662" r:id="rId27"/>
    <p:sldLayoutId id="2147483655" r:id="rId28"/>
    <p:sldLayoutId id="2147483656" r:id="rId29"/>
    <p:sldLayoutId id="2147483673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2" pos="3953" userDrawn="1">
          <p15:clr>
            <a:srgbClr val="F26B43"/>
          </p15:clr>
        </p15:guide>
        <p15:guide id="3" pos="752" userDrawn="1">
          <p15:clr>
            <a:srgbClr val="F26B43"/>
          </p15:clr>
        </p15:guide>
        <p15:guide id="4" pos="7159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pos="3809" userDrawn="1">
          <p15:clr>
            <a:srgbClr val="F26B43"/>
          </p15:clr>
        </p15:guide>
        <p15:guide id="9" pos="4099" userDrawn="1">
          <p15:clr>
            <a:srgbClr val="F26B43"/>
          </p15:clr>
        </p15:guide>
        <p15:guide id="10" orient="horz" pos="181" userDrawn="1">
          <p15:clr>
            <a:srgbClr val="F26B43"/>
          </p15:clr>
        </p15:guide>
        <p15:guide id="11" orient="horz" pos="6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vigo.no/nyvigo/vigo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bblokalt.no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gderfk.no/vare-tjenester/skole-og-opplaring/karriereveiledning-og-opplaring-for-voksne/karriere-agder/karriere-agder-lyngdal/" TargetMode="External"/><Relationship Id="rId3" Type="http://schemas.openxmlformats.org/officeDocument/2006/relationships/hyperlink" Target="http://www.vilbli.no/" TargetMode="External"/><Relationship Id="rId7" Type="http://schemas.openxmlformats.org/officeDocument/2006/relationships/hyperlink" Target="https://nor.udir.no/sok/sokresultat?FritekstSok=&amp;Skoler=true&amp;Skoler=false&amp;Eiere=false&amp;AktiveEnheter=true&amp;AktiveEnheter=false&amp;NedlagteEnheter=false&amp;Fylke.Id=42&amp;Kommune.Id=" TargetMode="External"/><Relationship Id="rId2" Type="http://schemas.openxmlformats.org/officeDocument/2006/relationships/hyperlink" Target="http://www.ndla.no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samordnaopptak.no/" TargetMode="External"/><Relationship Id="rId5" Type="http://schemas.openxmlformats.org/officeDocument/2006/relationships/hyperlink" Target="http://www.utdanning.no/" TargetMode="External"/><Relationship Id="rId4" Type="http://schemas.openxmlformats.org/officeDocument/2006/relationships/hyperlink" Target="https://www.vigo.no/nyvigo/vig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ED0768B2-3EC7-4C48-A26D-CC56A9F3E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Foreldremøte</a:t>
            </a:r>
            <a:br>
              <a:rPr lang="nb-NO"/>
            </a:br>
            <a:endParaRPr lang="nb-NO"/>
          </a:p>
        </p:txBody>
      </p:sp>
      <p:sp>
        <p:nvSpPr>
          <p:cNvPr id="9" name="Undertittel 8">
            <a:extLst>
              <a:ext uri="{FF2B5EF4-FFF2-40B4-BE49-F238E27FC236}">
                <a16:creationId xmlns:a16="http://schemas.microsoft.com/office/drawing/2014/main" id="{C110059B-9E94-F94D-A8CE-3C9D9F2FF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Vg2 yrkesfag</a:t>
            </a:r>
          </a:p>
          <a:p>
            <a:endParaRPr lang="nb-NO" dirty="0"/>
          </a:p>
          <a:p>
            <a:r>
              <a:rPr lang="nb-NO" dirty="0"/>
              <a:t>Muligheter og begrensninger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B6D274E-DA3C-9EE4-EEB6-87BF1BBA4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42473"/>
            <a:ext cx="5455534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156D4B-D301-350E-DFED-38F9A430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HYFU- Helhetlig yrkesfaglig utdanningsløp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C1AD86-3A72-1D3A-872B-FC9C0AA53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Fra skolestart og frem til fullført sluttkompetanse - Fullføringsreformen</a:t>
            </a:r>
          </a:p>
          <a:p>
            <a:r>
              <a:rPr lang="nb-NO" dirty="0"/>
              <a:t>Målsettingen med HYFU er å kvalifisere en større andel av elevene på yrkesfag for arbeidslivet, og livet etter skolen</a:t>
            </a:r>
          </a:p>
          <a:p>
            <a:r>
              <a:rPr lang="nb-NO" dirty="0"/>
              <a:t>Sluttkompetanse skal være retningsgivende for karriereveiledning og opplæringen gjennom hele utdanningsløpet</a:t>
            </a:r>
          </a:p>
          <a:p>
            <a:r>
              <a:rPr lang="nb-NO" dirty="0"/>
              <a:t>Skoler som tilbyr yrkesfag med overgang til læreplass, har ansvar for oppfølging/opplæring frem til fullført sluttkompetanse </a:t>
            </a:r>
          </a:p>
          <a:p>
            <a:r>
              <a:rPr lang="nb-NO" dirty="0"/>
              <a:t>Får du ikke læreplass kontakt skolen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24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17F452-E90A-206D-DFCD-3FFB1634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skjer når eleven ikke får læreplass?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566F07-19CF-D245-80FC-7A24A0C961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Tilbud om individbasert Vg3 Fagopplæring i skole. </a:t>
            </a:r>
          </a:p>
          <a:p>
            <a:r>
              <a:rPr lang="nb-NO" dirty="0"/>
              <a:t>Individuell oppfølgingsplan </a:t>
            </a:r>
          </a:p>
          <a:p>
            <a:r>
              <a:rPr lang="nb-NO" dirty="0"/>
              <a:t>Skolen har ansvar for å gi et tilbud knyttet til et av lærefagene som bygger videre på bestått Vg2, til kvalifiserte søkere med opplæringsrett uten læreplass </a:t>
            </a:r>
          </a:p>
          <a:p>
            <a:r>
              <a:rPr lang="nb-NO" dirty="0"/>
              <a:t>Blir kontaktet i august, kan ta kontakt selv også med skolen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EA7DB03-94E1-AEC3-2158-F760D79EF1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2219" y="1776943"/>
            <a:ext cx="3667637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167C83-548B-A0FF-E322-298C3A99A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618" y="3562550"/>
            <a:ext cx="10164763" cy="1021481"/>
          </a:xfr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b-NO" sz="5400" dirty="0"/>
              <a:t>HUSK Å SØKE BÅDE VIGO OG TIL MANGE BEDRIFTER.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EC8EE70C-7DF0-2863-5E7A-5FF36B0346E9}"/>
              </a:ext>
            </a:extLst>
          </p:cNvPr>
          <p:cNvSpPr txBox="1">
            <a:spLocks/>
          </p:cNvSpPr>
          <p:nvPr/>
        </p:nvSpPr>
        <p:spPr>
          <a:xfrm>
            <a:off x="1395931" y="5952816"/>
            <a:ext cx="10171112" cy="1541688"/>
          </a:xfrm>
          <a:prstGeom prst="rect">
            <a:avLst/>
          </a:prstGeom>
        </p:spPr>
        <p:txBody>
          <a:bodyPr vert="horz" lIns="0" tIns="0" rIns="0" bIns="0" rtlCol="0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dirty="0">
                <a:latin typeface="+mn-lt"/>
                <a:ea typeface="+mn-ea"/>
                <a:cs typeface="+mn-cs"/>
              </a:rPr>
              <a:t>www.agderfk.no</a:t>
            </a:r>
          </a:p>
        </p:txBody>
      </p:sp>
    </p:spTree>
    <p:extLst>
      <p:ext uri="{BB962C8B-B14F-4D97-AF65-F5344CB8AC3E}">
        <p14:creationId xmlns:p14="http://schemas.microsoft.com/office/powerpoint/2010/main" val="34712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521532E-19E9-004F-8836-95C7FC9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Læreplass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</a:t>
            </a:r>
            <a:r>
              <a:rPr lang="nb-NO" sz="2400" dirty="0"/>
              <a:t>ngen har </a:t>
            </a:r>
            <a:r>
              <a:rPr lang="nb-NO" sz="2400" u="sng" dirty="0"/>
              <a:t>rett</a:t>
            </a:r>
            <a:r>
              <a:rPr lang="nb-NO" sz="2400" dirty="0"/>
              <a:t> på en læreplass</a:t>
            </a:r>
          </a:p>
          <a:p>
            <a:r>
              <a:rPr lang="nb-NO" sz="2400" dirty="0"/>
              <a:t>Rett til 3 år videregående opplæring</a:t>
            </a:r>
          </a:p>
          <a:p>
            <a:r>
              <a:rPr lang="nb-NO" sz="2400" dirty="0"/>
              <a:t>Skriv cv og søknad og send til ulike bedrifter</a:t>
            </a:r>
          </a:p>
          <a:p>
            <a:r>
              <a:rPr lang="nb-NO" dirty="0"/>
              <a:t>Lurt å kunne flytte</a:t>
            </a:r>
            <a:r>
              <a:rPr lang="nb-NO" sz="2400" dirty="0"/>
              <a:t> i opplæringstiden</a:t>
            </a:r>
          </a:p>
          <a:p>
            <a:r>
              <a:rPr lang="nb-NO" sz="2400" dirty="0"/>
              <a:t>Borteboerstipend</a:t>
            </a:r>
          </a:p>
          <a:p>
            <a:r>
              <a:rPr lang="nb-NO" sz="2400" dirty="0"/>
              <a:t>Mange ungdommer synes det er litt skummelt å begynne i arbeidslivet</a:t>
            </a:r>
          </a:p>
          <a:p>
            <a:r>
              <a:rPr lang="nb-NO" sz="2400" dirty="0"/>
              <a:t>Søknadsfrist/registrering i Vigo er 1.mars </a:t>
            </a:r>
            <a:r>
              <a:rPr lang="nb-NO" dirty="0">
                <a:hlinkClick r:id="rId2"/>
              </a:rPr>
              <a:t>website (vigo.no)</a:t>
            </a:r>
            <a:r>
              <a:rPr lang="nb-NO" dirty="0"/>
              <a:t> </a:t>
            </a:r>
            <a:endParaRPr lang="nb-NO" sz="2400" dirty="0"/>
          </a:p>
          <a:p>
            <a:pPr marL="0" indent="0">
              <a:buNone/>
            </a:pPr>
            <a:endParaRPr lang="nb-NO" dirty="0"/>
          </a:p>
          <a:p>
            <a:endParaRPr lang="nb-NO" sz="2400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3606B3B-723E-65B2-3C05-B24BCCEE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161" y="1412879"/>
            <a:ext cx="2566638" cy="21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5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C788A6-1B65-9A0F-4C04-F92FB7CA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Hvilket lærefag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77CF2BA-7620-A068-95D4-62EA03C0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38" y="3429000"/>
            <a:ext cx="2188654" cy="2243522"/>
          </a:xfrm>
          <a:prstGeom prst="rect">
            <a:avLst/>
          </a:prstGeo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E1FCB3E-8E42-A35D-D371-E0AED365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Jobber som finnes i Lindesnes:</a:t>
            </a:r>
          </a:p>
          <a:p>
            <a:pPr lvl="1"/>
            <a:r>
              <a:rPr lang="nb-NO" dirty="0"/>
              <a:t> </a:t>
            </a:r>
            <a:r>
              <a:rPr lang="nb-NO" dirty="0">
                <a:hlinkClick r:id="rId3"/>
              </a:rPr>
              <a:t>Jobb Lokalt</a:t>
            </a:r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dirty="0"/>
              <a:t>FinnLærebedrift.no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D507734-CDEA-CE43-31F5-15C4E1BDB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172" y="62773"/>
            <a:ext cx="4473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Påbygg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13246" y="1061640"/>
            <a:ext cx="4852988" cy="4875573"/>
          </a:xfrm>
        </p:spPr>
        <p:txBody>
          <a:bodyPr/>
          <a:lstStyle/>
          <a:p>
            <a:r>
              <a:rPr lang="nb-NO" dirty="0"/>
              <a:t>Påbygg 3: kan komme inn etter Vg2 hvis gode nok karakterer</a:t>
            </a:r>
          </a:p>
          <a:p>
            <a:endParaRPr lang="nb-NO" dirty="0"/>
          </a:p>
          <a:p>
            <a:r>
              <a:rPr lang="nb-NO" sz="2400" dirty="0"/>
              <a:t>Fag: </a:t>
            </a:r>
          </a:p>
          <a:p>
            <a:pPr lvl="1"/>
            <a:r>
              <a:rPr lang="nb-NO" dirty="0"/>
              <a:t>Norsk </a:t>
            </a:r>
          </a:p>
          <a:p>
            <a:pPr lvl="1"/>
            <a:r>
              <a:rPr lang="nb-NO" dirty="0"/>
              <a:t>Matematikk </a:t>
            </a:r>
          </a:p>
          <a:p>
            <a:pPr lvl="1"/>
            <a:r>
              <a:rPr lang="nb-NO" dirty="0"/>
              <a:t>Naturfag </a:t>
            </a:r>
          </a:p>
          <a:p>
            <a:pPr lvl="1"/>
            <a:r>
              <a:rPr lang="nb-NO" dirty="0"/>
              <a:t>Historie </a:t>
            </a:r>
          </a:p>
          <a:p>
            <a:pPr lvl="1"/>
            <a:r>
              <a:rPr lang="nb-NO" dirty="0"/>
              <a:t>Kroppsøving</a:t>
            </a:r>
          </a:p>
          <a:p>
            <a:pPr lvl="1"/>
            <a:r>
              <a:rPr lang="nb-NO" dirty="0"/>
              <a:t>5 t programfag (sosiologi vanlig)</a:t>
            </a:r>
          </a:p>
          <a:p>
            <a:r>
              <a:rPr lang="nb-NO" dirty="0"/>
              <a:t>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842" y="1061640"/>
            <a:ext cx="5268914" cy="4734720"/>
          </a:xfrm>
        </p:spPr>
        <p:txBody>
          <a:bodyPr/>
          <a:lstStyle/>
          <a:p>
            <a:r>
              <a:rPr lang="nb-NO" dirty="0"/>
              <a:t>Påbygg 4: rettighet etter fagbrev. Alle kommer inn!</a:t>
            </a:r>
          </a:p>
          <a:p>
            <a:endParaRPr lang="nb-NO" dirty="0"/>
          </a:p>
          <a:p>
            <a:r>
              <a:rPr lang="nb-NO" sz="2400" dirty="0"/>
              <a:t>Fag: </a:t>
            </a:r>
          </a:p>
          <a:p>
            <a:pPr lvl="1"/>
            <a:r>
              <a:rPr lang="nb-NO" dirty="0"/>
              <a:t>Norsk </a:t>
            </a:r>
          </a:p>
          <a:p>
            <a:pPr lvl="1"/>
            <a:r>
              <a:rPr lang="nb-NO" dirty="0"/>
              <a:t>Matematikk </a:t>
            </a:r>
          </a:p>
          <a:p>
            <a:pPr lvl="1"/>
            <a:r>
              <a:rPr lang="nb-NO" dirty="0"/>
              <a:t>Naturfag </a:t>
            </a:r>
          </a:p>
          <a:p>
            <a:pPr lvl="1"/>
            <a:r>
              <a:rPr lang="nb-NO" dirty="0"/>
              <a:t>Historie </a:t>
            </a:r>
          </a:p>
          <a:p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45A5432-830C-62E9-5DEA-54904A785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358" y="3703209"/>
            <a:ext cx="3061322" cy="27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236B91-451C-D67F-870B-A5EE42A1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Omvalg til nytt vg2 løp eller vg1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FEDD97-3F9F-29DA-4C71-5EC4AE186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Dersom du av en eller flere årsaker ikke kan fortsette på valgt programområde har du rett til å velge på nytt</a:t>
            </a:r>
          </a:p>
          <a:p>
            <a:r>
              <a:rPr lang="nb-NO" dirty="0"/>
              <a:t>Snakk med ungdommen og book en time hos rådgiver</a:t>
            </a:r>
          </a:p>
          <a:p>
            <a:r>
              <a:rPr lang="nb-NO" dirty="0"/>
              <a:t>Husk det er ingen skam og snu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DF0E5AE-72E9-9CE1-BA93-C4AB3D650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781" y="3285460"/>
            <a:ext cx="2869018" cy="2626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3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6A8BDA-970F-A595-BC8D-A95E09AB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6F0F04-F44D-7150-8952-4F4F7734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 er viktig å ta egen helse med i betraktning ved valg av utdanning og yrke</a:t>
            </a:r>
          </a:p>
          <a:p>
            <a:r>
              <a:rPr lang="nb-NO" dirty="0"/>
              <a:t>I noen yrker kreves det mer fysisk styrke enn i andre</a:t>
            </a:r>
          </a:p>
          <a:p>
            <a:r>
              <a:rPr lang="nb-NO" dirty="0"/>
              <a:t>Allergi kan begrense valgmulighetene</a:t>
            </a:r>
          </a:p>
          <a:p>
            <a:r>
              <a:rPr lang="nb-NO" dirty="0"/>
              <a:t>Det kan være bestemte krav til syn og hørsel, eller det kan være andre spesielle krav i visse yrker</a:t>
            </a:r>
          </a:p>
          <a:p>
            <a:r>
              <a:rPr lang="nb-NO" dirty="0"/>
              <a:t>Spør faglærer/rådgiveren dersom man er i tvil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9F5638A-9D51-FE5A-1FAD-AA62FC8DF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372" y="3583172"/>
            <a:ext cx="2511780" cy="2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ABD7B9-D192-8520-3F1B-A95ACD35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Gode nettsider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3AC2F0-AE6B-61B0-4D72-923DA027F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www.NDLA.no</a:t>
            </a:r>
            <a:r>
              <a:rPr lang="nb-NO" dirty="0"/>
              <a:t> For å skrive CV og søknad</a:t>
            </a:r>
          </a:p>
          <a:p>
            <a:r>
              <a:rPr lang="nb-NO" dirty="0">
                <a:hlinkClick r:id="rId3"/>
              </a:rPr>
              <a:t>www.vilbli.no</a:t>
            </a:r>
            <a:r>
              <a:rPr lang="nb-NO" dirty="0"/>
              <a:t> Alt om videregående opplæring</a:t>
            </a:r>
          </a:p>
          <a:p>
            <a:r>
              <a:rPr lang="nb-NO" dirty="0">
                <a:hlinkClick r:id="rId4"/>
              </a:rPr>
              <a:t>Vigo.no</a:t>
            </a:r>
            <a:r>
              <a:rPr lang="nb-NO" dirty="0"/>
              <a:t> søknad læreplass</a:t>
            </a:r>
          </a:p>
          <a:p>
            <a:r>
              <a:rPr lang="nb-NO" dirty="0">
                <a:hlinkClick r:id="rId5"/>
              </a:rPr>
              <a:t>www.utdanning.no</a:t>
            </a:r>
            <a:r>
              <a:rPr lang="nb-NO" dirty="0"/>
              <a:t> Søk på ulike yrker, lønn </a:t>
            </a:r>
            <a:r>
              <a:rPr lang="nb-NO" dirty="0" err="1"/>
              <a:t>etc</a:t>
            </a:r>
            <a:endParaRPr lang="nb-NO" dirty="0"/>
          </a:p>
          <a:p>
            <a:r>
              <a:rPr lang="nb-NO" dirty="0"/>
              <a:t>NAV </a:t>
            </a:r>
            <a:r>
              <a:rPr lang="nb-NO" dirty="0" err="1"/>
              <a:t>jobblyst</a:t>
            </a:r>
            <a:endParaRPr lang="nb-NO" dirty="0"/>
          </a:p>
          <a:p>
            <a:r>
              <a:rPr lang="nb-NO" dirty="0">
                <a:hlinkClick r:id="rId6"/>
              </a:rPr>
              <a:t>www.samordnaopptak.no</a:t>
            </a:r>
            <a:r>
              <a:rPr lang="nb-NO" dirty="0"/>
              <a:t> Se kravspesifikasjon etc.</a:t>
            </a:r>
          </a:p>
          <a:p>
            <a:r>
              <a:rPr lang="nb-NO" dirty="0">
                <a:hlinkClick r:id="rId7"/>
              </a:rPr>
              <a:t>Opplæringskontorer i Agder</a:t>
            </a:r>
            <a:r>
              <a:rPr lang="nb-NO" dirty="0"/>
              <a:t> </a:t>
            </a:r>
          </a:p>
          <a:p>
            <a:r>
              <a:rPr lang="nb-NO" dirty="0">
                <a:hlinkClick r:id="rId8"/>
              </a:rPr>
              <a:t>Karriere Agder Lyngdal</a:t>
            </a:r>
            <a:r>
              <a:rPr lang="nb-NO" dirty="0"/>
              <a:t> For alle bosatt i Lindesnes og Lister regionen over 19 år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84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0FF0D0-1401-4F7A-E24F-3F9798EC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Yrkesfaglig fordypning (YFF)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2C4912-E20A-437B-9C14-41903C6507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Beste arbeidsreferansen ut til arbeidslivet</a:t>
            </a:r>
          </a:p>
          <a:p>
            <a:r>
              <a:rPr lang="nb-NO" dirty="0"/>
              <a:t>En god jobbsøknad</a:t>
            </a:r>
          </a:p>
          <a:p>
            <a:r>
              <a:rPr lang="nb-NO" dirty="0"/>
              <a:t>Nettverksbygging</a:t>
            </a:r>
          </a:p>
          <a:p>
            <a:r>
              <a:rPr lang="nb-NO" dirty="0"/>
              <a:t>En viktig standpunktkarakter å ta med seg</a:t>
            </a:r>
          </a:p>
          <a:p>
            <a:r>
              <a:rPr lang="nb-NO" dirty="0"/>
              <a:t>Fravær og punktlighet</a:t>
            </a:r>
          </a:p>
        </p:txBody>
      </p:sp>
      <p:pic>
        <p:nvPicPr>
          <p:cNvPr id="2050" name="Picture 2" descr="Woodwork apprenticeship">
            <a:extLst>
              <a:ext uri="{FF2B5EF4-FFF2-40B4-BE49-F238E27FC236}">
                <a16:creationId xmlns:a16="http://schemas.microsoft.com/office/drawing/2014/main" id="{731CEBAE-BF46-CDED-2EF8-E29C80C763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4" y="1563413"/>
            <a:ext cx="5593963" cy="37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E6C937-B316-E754-97B4-19FC801E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Går det ikke bra i læretiden?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C74496-2D46-6C9D-1F69-3E9711872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Opplæringskontor, de er en fin støtte for lærlingen</a:t>
            </a:r>
          </a:p>
          <a:p>
            <a:r>
              <a:rPr lang="nb-NO" dirty="0"/>
              <a:t>Elev og lærlingeombudet, se Agder FK sine hjemmesider</a:t>
            </a:r>
          </a:p>
          <a:p>
            <a:r>
              <a:rPr lang="nb-NO" dirty="0"/>
              <a:t>Tiltaksteam, fylkeskommunen avd. Opplæring i bedrift</a:t>
            </a:r>
          </a:p>
          <a:p>
            <a:r>
              <a:rPr lang="nb-NO" dirty="0"/>
              <a:t>Skolen kan vurdere om noen av disse bør følges opp tettere i overgangen for å sikre en god oppstart og utvikling i bedrift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/>
              <a:t>Oppfølging fra skolen i samråd med elev, Opplæringskontor og bedrift</a:t>
            </a:r>
          </a:p>
          <a:p>
            <a:r>
              <a:rPr lang="nb-NO" dirty="0"/>
              <a:t>Det går an å samarbeide med rådgivere på fagopplæring og tiltaksteamet underveis i formidlingsprosessen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/>
              <a:t>Starte med riktig innsatsnivå i bedrift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/>
              <a:t>Stimulering / støtte til ekstra personellressurs</a:t>
            </a:r>
          </a:p>
          <a:p>
            <a:pPr marL="457200" lvl="1" indent="0">
              <a:buNone/>
            </a:pPr>
            <a:endParaRPr lang="nb-NO" dirty="0"/>
          </a:p>
          <a:p>
            <a:pPr lvl="1">
              <a:buFont typeface="Courier New" panose="02070309020205020404" pitchFamily="49" charset="0"/>
              <a:buChar char="o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884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gder fylkeskommune PowerPointmal 16:9">
  <a:themeElements>
    <a:clrScheme name="Agder fylkeskommune 2">
      <a:dk1>
        <a:srgbClr val="000000"/>
      </a:dk1>
      <a:lt1>
        <a:srgbClr val="FFFFFF"/>
      </a:lt1>
      <a:dk2>
        <a:srgbClr val="5B4D46"/>
      </a:dk2>
      <a:lt2>
        <a:srgbClr val="ECEAE6"/>
      </a:lt2>
      <a:accent1>
        <a:srgbClr val="DF1F1D"/>
      </a:accent1>
      <a:accent2>
        <a:srgbClr val="342C86"/>
      </a:accent2>
      <a:accent3>
        <a:srgbClr val="00A9DA"/>
      </a:accent3>
      <a:accent4>
        <a:srgbClr val="FAC800"/>
      </a:accent4>
      <a:accent5>
        <a:srgbClr val="00695A"/>
      </a:accent5>
      <a:accent6>
        <a:srgbClr val="CDD500"/>
      </a:accent6>
      <a:hlink>
        <a:srgbClr val="9F3A14"/>
      </a:hlink>
      <a:folHlink>
        <a:srgbClr val="E01F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26" id="{5A1E062D-74D1-4E9A-8F0F-B666158E5A19}" vid="{2BB8BB28-2179-4B74-9EDB-3E0A2C6A89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gder fylkeskommune">
      <a:dk1>
        <a:srgbClr val="000000"/>
      </a:dk1>
      <a:lt1>
        <a:srgbClr val="FFFFFF"/>
      </a:lt1>
      <a:dk2>
        <a:srgbClr val="5B4E47"/>
      </a:dk2>
      <a:lt2>
        <a:srgbClr val="ECEAE6"/>
      </a:lt2>
      <a:accent1>
        <a:srgbClr val="DF1F1D"/>
      </a:accent1>
      <a:accent2>
        <a:srgbClr val="342C86"/>
      </a:accent2>
      <a:accent3>
        <a:srgbClr val="00A9DA"/>
      </a:accent3>
      <a:accent4>
        <a:srgbClr val="FAC800"/>
      </a:accent4>
      <a:accent5>
        <a:srgbClr val="00695A"/>
      </a:accent5>
      <a:accent6>
        <a:srgbClr val="CDD500"/>
      </a:accent6>
      <a:hlink>
        <a:srgbClr val="9F3A14"/>
      </a:hlink>
      <a:folHlink>
        <a:srgbClr val="E01F1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 PP_Mandal vgs_V1 (1)</Template>
  <TotalTime>0</TotalTime>
  <Words>552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Agder fylkeskommune PowerPointmal 16:9</vt:lpstr>
      <vt:lpstr>Foreldremøte </vt:lpstr>
      <vt:lpstr>Læreplass</vt:lpstr>
      <vt:lpstr>Hvilket lærefag</vt:lpstr>
      <vt:lpstr>Påbygg</vt:lpstr>
      <vt:lpstr>Omvalg til nytt vg2 løp eller vg1</vt:lpstr>
      <vt:lpstr>Helse</vt:lpstr>
      <vt:lpstr>Gode nettsider</vt:lpstr>
      <vt:lpstr>Yrkesfaglig fordypning (YFF)</vt:lpstr>
      <vt:lpstr>Går det ikke bra i læretiden?</vt:lpstr>
      <vt:lpstr>HYFU- Helhetlig yrkesfaglig utdanningsløp</vt:lpstr>
      <vt:lpstr>Hva skjer når eleven ikke får læreplass?</vt:lpstr>
      <vt:lpstr>HUSK Å SØKE BÅDE VIGO OG TIL MANGE BEDRIFTER.</vt:lpstr>
    </vt:vector>
  </TitlesOfParts>
  <Company>IKT Agder IKS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Tittellysbilde</dc:title>
  <dc:creator>Waage, Tone Lagestrand</dc:creator>
  <cp:lastModifiedBy>Wichne, Kari Haaland</cp:lastModifiedBy>
  <cp:revision>16</cp:revision>
  <cp:lastPrinted>2018-11-21T18:12:12Z</cp:lastPrinted>
  <dcterms:created xsi:type="dcterms:W3CDTF">2024-01-10T17:30:24Z</dcterms:created>
  <dcterms:modified xsi:type="dcterms:W3CDTF">2025-10-21T16:41:19Z</dcterms:modified>
</cp:coreProperties>
</file>